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48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6/10/2011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84200" y="2843213"/>
            <a:ext cx="6479659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TGAU </a:t>
            </a:r>
            <a:r>
              <a:rPr lang="en-GB" sz="6000" dirty="0" err="1" smtClean="0">
                <a:latin typeface="Berlin Sans FB" pitchFamily="34" charset="0"/>
              </a:rPr>
              <a:t>Mathemateg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err="1" smtClean="0">
                <a:latin typeface="Berlin Sans FB" pitchFamily="34" charset="0"/>
              </a:rPr>
              <a:t>Datrys</a:t>
            </a:r>
            <a:r>
              <a:rPr lang="en-GB" sz="6000" dirty="0" smtClean="0">
                <a:latin typeface="Berlin Sans FB" pitchFamily="34" charset="0"/>
              </a:rPr>
              <a:t> </a:t>
            </a:r>
            <a:r>
              <a:rPr lang="en-GB" sz="6000" dirty="0" err="1" smtClean="0">
                <a:latin typeface="Berlin Sans FB" pitchFamily="34" charset="0"/>
              </a:rPr>
              <a:t>Problemau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Algebra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Haen</a:t>
            </a:r>
            <a:r>
              <a:rPr lang="en-GB" sz="4400" dirty="0" smtClean="0">
                <a:latin typeface="Berlin Sans FB" pitchFamily="34" charset="0"/>
              </a:rPr>
              <a:t> </a:t>
            </a:r>
            <a:r>
              <a:rPr lang="en-GB" sz="4400" smtClean="0">
                <a:latin typeface="Berlin Sans FB" pitchFamily="34" charset="0"/>
              </a:rPr>
              <a:t>Uwch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539750" y="44450"/>
            <a:ext cx="842486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200" dirty="0">
              <a:latin typeface="Berlin Sans FB" pitchFamily="34" charset="0"/>
            </a:endParaRPr>
          </a:p>
          <a:p>
            <a:r>
              <a:rPr lang="en-GB" sz="3200" dirty="0">
                <a:latin typeface="Berlin Sans FB" pitchFamily="34" charset="0"/>
              </a:rPr>
              <a:t> 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43063" y="4117975"/>
            <a:ext cx="7200900" cy="2363788"/>
            <a:chOff x="971600" y="3717032"/>
            <a:chExt cx="7200287" cy="2362221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608" y="3885201"/>
              <a:ext cx="6624736" cy="953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800" dirty="0" err="1" smtClean="0">
                  <a:solidFill>
                    <a:srgbClr val="00A1DA"/>
                  </a:solidFill>
                  <a:latin typeface="Berlin Sans FB" pitchFamily="34" charset="0"/>
                </a:rPr>
                <a:t>Ysgrifennwch</a:t>
              </a:r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 a </a:t>
              </a:r>
              <a:r>
                <a:rPr lang="en-GB" sz="2800" dirty="0" err="1" smtClean="0">
                  <a:solidFill>
                    <a:srgbClr val="00A1DA"/>
                  </a:solidFill>
                  <a:latin typeface="Berlin Sans FB" pitchFamily="34" charset="0"/>
                </a:rPr>
                <a:t>datryswch</a:t>
              </a:r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800" dirty="0" err="1" smtClean="0">
                  <a:solidFill>
                    <a:srgbClr val="00A1DA"/>
                  </a:solidFill>
                  <a:latin typeface="Berlin Sans FB" pitchFamily="34" charset="0"/>
                </a:rPr>
                <a:t>hafaliad</a:t>
              </a:r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800" dirty="0" err="1" smtClean="0">
                  <a:solidFill>
                    <a:srgbClr val="00A1DA"/>
                  </a:solidFill>
                  <a:latin typeface="Berlin Sans FB" pitchFamily="34" charset="0"/>
                </a:rPr>
                <a:t>ar</a:t>
              </a:r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800" dirty="0" err="1" smtClean="0">
                  <a:solidFill>
                    <a:srgbClr val="00A1DA"/>
                  </a:solidFill>
                  <a:latin typeface="Berlin Sans FB" pitchFamily="34" charset="0"/>
                </a:rPr>
                <a:t>gyfer</a:t>
              </a:r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800" dirty="0" err="1" smtClean="0">
                  <a:solidFill>
                    <a:srgbClr val="00A1DA"/>
                  </a:solidFill>
                  <a:latin typeface="Berlin Sans FB" pitchFamily="34" charset="0"/>
                </a:rPr>
                <a:t>cyfaint</a:t>
              </a:r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 y </a:t>
              </a:r>
              <a:r>
                <a:rPr lang="en-GB" sz="2800" dirty="0" err="1" smtClean="0">
                  <a:solidFill>
                    <a:srgbClr val="00A1DA"/>
                  </a:solidFill>
                  <a:latin typeface="Berlin Sans FB" pitchFamily="34" charset="0"/>
                </a:rPr>
                <a:t>ciwboid</a:t>
              </a:r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800" dirty="0" err="1" smtClean="0">
                  <a:solidFill>
                    <a:srgbClr val="00A1DA"/>
                  </a:solidFill>
                  <a:latin typeface="Berlin Sans FB" pitchFamily="34" charset="0"/>
                </a:rPr>
                <a:t>i</a:t>
              </a:r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800" dirty="0" err="1" smtClean="0">
                  <a:solidFill>
                    <a:srgbClr val="00A1DA"/>
                  </a:solidFill>
                  <a:latin typeface="Berlin Sans FB" pitchFamily="34" charset="0"/>
                </a:rPr>
                <a:t>ddarganfod</a:t>
              </a:r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800" dirty="0" err="1" smtClean="0">
                  <a:solidFill>
                    <a:srgbClr val="00A1DA"/>
                  </a:solidFill>
                  <a:latin typeface="Berlin Sans FB" pitchFamily="34" charset="0"/>
                </a:rPr>
                <a:t>gwerth</a:t>
              </a:r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 x. </a:t>
              </a: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571604" y="4071942"/>
            <a:ext cx="7415215" cy="2357454"/>
            <a:chOff x="1547013" y="2758673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547013" y="2758673"/>
              <a:ext cx="7201523" cy="2356642"/>
              <a:chOff x="1691029" y="2758673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691029" y="2758673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894476" y="2901501"/>
                <a:ext cx="174873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 </a:t>
                </a:r>
                <a:r>
                  <a:rPr lang="en-GB" sz="2400" dirty="0" err="1" smtClean="0">
                    <a:solidFill>
                      <a:schemeClr val="bg1"/>
                    </a:solidFill>
                    <a:latin typeface="Berlin Sans FB" pitchFamily="34" charset="0"/>
                  </a:rPr>
                  <a:t>llaw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7320832" y="3451874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Cube 5"/>
          <p:cNvSpPr/>
          <p:nvPr/>
        </p:nvSpPr>
        <p:spPr>
          <a:xfrm>
            <a:off x="971600" y="583059"/>
            <a:ext cx="2327400" cy="2917949"/>
          </a:xfrm>
          <a:prstGeom prst="cube">
            <a:avLst>
              <a:gd name="adj" fmla="val 3547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07636" y="2147868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</a:t>
            </a:r>
            <a:r>
              <a:rPr lang="en-GB" dirty="0" smtClean="0"/>
              <a:t>cm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600460" y="35010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131840" y="2956302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x</a:t>
            </a:r>
            <a:r>
              <a:rPr lang="en-GB" dirty="0" smtClean="0"/>
              <a:t> + 4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315499" y="332655"/>
            <a:ext cx="43999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Berlin Sans FB" pitchFamily="34" charset="0"/>
              </a:rPr>
              <a:t>Mae gan giwboid ochrau 5 cm o hyd wrth x cm o hyd wrth </a:t>
            </a:r>
            <a:r>
              <a:rPr lang="en-GB" sz="2400" dirty="0" smtClean="0">
                <a:latin typeface="Berlin Sans FB" pitchFamily="34" charset="0"/>
              </a:rPr>
              <a:t>(</a:t>
            </a:r>
            <a:r>
              <a:rPr lang="pl-PL" sz="2400" dirty="0" smtClean="0">
                <a:latin typeface="Berlin Sans FB" pitchFamily="34" charset="0"/>
              </a:rPr>
              <a:t>x </a:t>
            </a:r>
            <a:r>
              <a:rPr lang="pl-PL" sz="2400" dirty="0" smtClean="0">
                <a:latin typeface="Berlin Sans FB" pitchFamily="34" charset="0"/>
              </a:rPr>
              <a:t>+ </a:t>
            </a:r>
            <a:r>
              <a:rPr lang="pl-PL" sz="2400" dirty="0" smtClean="0">
                <a:latin typeface="Berlin Sans FB" pitchFamily="34" charset="0"/>
              </a:rPr>
              <a:t>4</a:t>
            </a:r>
            <a:r>
              <a:rPr lang="en-GB" sz="2400" dirty="0" smtClean="0">
                <a:latin typeface="Berlin Sans FB" pitchFamily="34" charset="0"/>
              </a:rPr>
              <a:t>)</a:t>
            </a:r>
            <a:r>
              <a:rPr lang="pl-PL" sz="2400" dirty="0" smtClean="0">
                <a:latin typeface="Berlin Sans FB" pitchFamily="34" charset="0"/>
              </a:rPr>
              <a:t>cm </a:t>
            </a:r>
            <a:r>
              <a:rPr lang="pl-PL" sz="2400" dirty="0" smtClean="0">
                <a:latin typeface="Berlin Sans FB" pitchFamily="34" charset="0"/>
              </a:rPr>
              <a:t>o hyd.</a:t>
            </a:r>
          </a:p>
          <a:p>
            <a:endParaRPr lang="en-GB" sz="2400" dirty="0" smtClean="0">
              <a:latin typeface="Berlin Sans FB" pitchFamily="34" charset="0"/>
            </a:endParaRPr>
          </a:p>
          <a:p>
            <a:r>
              <a:rPr lang="en-GB" sz="2400" dirty="0" err="1" smtClean="0">
                <a:latin typeface="Berlin Sans FB" pitchFamily="34" charset="0"/>
              </a:rPr>
              <a:t>Cyfaint</a:t>
            </a:r>
            <a:r>
              <a:rPr lang="en-GB" sz="2400" dirty="0" smtClean="0">
                <a:latin typeface="Berlin Sans FB" pitchFamily="34" charset="0"/>
              </a:rPr>
              <a:t> y </a:t>
            </a:r>
            <a:r>
              <a:rPr lang="en-GB" sz="2400" dirty="0" err="1" smtClean="0">
                <a:latin typeface="Berlin Sans FB" pitchFamily="34" charset="0"/>
              </a:rPr>
              <a:t>ciwboid</a:t>
            </a:r>
            <a:r>
              <a:rPr lang="en-GB" sz="2400" dirty="0" smtClean="0">
                <a:latin typeface="Berlin Sans FB" pitchFamily="34" charset="0"/>
              </a:rPr>
              <a:t> </a:t>
            </a:r>
            <a:r>
              <a:rPr lang="en-GB" sz="2400" dirty="0" err="1" smtClean="0">
                <a:latin typeface="Berlin Sans FB" pitchFamily="34" charset="0"/>
              </a:rPr>
              <a:t>yw</a:t>
            </a:r>
            <a:r>
              <a:rPr lang="en-GB" sz="2400" dirty="0" smtClean="0">
                <a:latin typeface="Berlin Sans FB" pitchFamily="34" charset="0"/>
              </a:rPr>
              <a:t> 60cm</a:t>
            </a:r>
            <a:r>
              <a:rPr lang="en-GB" sz="2400" baseline="30000" dirty="0" smtClean="0">
                <a:latin typeface="Berlin Sans FB" pitchFamily="34" charset="0"/>
              </a:rPr>
              <a:t>3</a:t>
            </a:r>
            <a:r>
              <a:rPr lang="en-GB" sz="2400" dirty="0" smtClean="0">
                <a:latin typeface="Berlin Sans FB" pitchFamily="34" charset="0"/>
              </a:rPr>
              <a:t>.</a:t>
            </a:r>
          </a:p>
          <a:p>
            <a:endParaRPr lang="en-GB" sz="2400" dirty="0" smtClean="0">
              <a:latin typeface="Berlin Sans FB" pitchFamily="34" charset="0"/>
            </a:endParaRPr>
          </a:p>
          <a:p>
            <a:r>
              <a:rPr lang="en-GB" sz="2400" dirty="0" smtClean="0">
                <a:latin typeface="Berlin Sans FB" pitchFamily="34" charset="0"/>
              </a:rPr>
              <a:t>Beth </a:t>
            </a:r>
            <a:r>
              <a:rPr lang="en-GB" sz="2400" dirty="0" err="1" smtClean="0">
                <a:latin typeface="Berlin Sans FB" pitchFamily="34" charset="0"/>
              </a:rPr>
              <a:t>yw</a:t>
            </a:r>
            <a:r>
              <a:rPr lang="en-GB" sz="2400" dirty="0" smtClean="0">
                <a:latin typeface="Berlin Sans FB" pitchFamily="34" charset="0"/>
              </a:rPr>
              <a:t> </a:t>
            </a:r>
            <a:r>
              <a:rPr lang="en-GB" sz="2400" dirty="0" err="1" smtClean="0">
                <a:latin typeface="Berlin Sans FB" pitchFamily="34" charset="0"/>
              </a:rPr>
              <a:t>dimensiynau’r</a:t>
            </a:r>
            <a:r>
              <a:rPr lang="en-GB" sz="2400" dirty="0" smtClean="0">
                <a:latin typeface="Berlin Sans FB" pitchFamily="34" charset="0"/>
              </a:rPr>
              <a:t> </a:t>
            </a:r>
            <a:r>
              <a:rPr lang="en-GB" sz="2400" dirty="0" err="1" smtClean="0">
                <a:latin typeface="Berlin Sans FB" pitchFamily="34" charset="0"/>
              </a:rPr>
              <a:t>ciwboid</a:t>
            </a:r>
            <a:r>
              <a:rPr lang="en-GB" sz="2400" dirty="0" smtClean="0">
                <a:latin typeface="Berlin Sans FB" pitchFamily="34" charset="0"/>
              </a:rPr>
              <a:t>?</a:t>
            </a:r>
            <a:endParaRPr lang="en-GB" sz="2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188913"/>
            <a:ext cx="1673210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52477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ATEB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785786" y="1425357"/>
            <a:ext cx="735811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 err="1" smtClean="0"/>
              <a:t>Cyfaint</a:t>
            </a:r>
            <a:r>
              <a:rPr lang="en-GB" dirty="0" smtClean="0"/>
              <a:t> y </a:t>
            </a:r>
            <a:r>
              <a:rPr lang="en-GB" dirty="0" err="1" smtClean="0"/>
              <a:t>ciwboid</a:t>
            </a:r>
            <a:r>
              <a:rPr lang="en-GB" dirty="0" smtClean="0"/>
              <a:t> = 5x( x + 4) = 60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       5x</a:t>
            </a:r>
            <a:r>
              <a:rPr lang="en-GB" baseline="30000" dirty="0" smtClean="0"/>
              <a:t>2</a:t>
            </a:r>
            <a:r>
              <a:rPr lang="en-GB" dirty="0" smtClean="0"/>
              <a:t> + 20x = 60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5x</a:t>
            </a:r>
            <a:r>
              <a:rPr lang="en-GB" baseline="30000" dirty="0" smtClean="0"/>
              <a:t>2</a:t>
            </a:r>
            <a:r>
              <a:rPr lang="en-GB" dirty="0" smtClean="0"/>
              <a:t> + 20x – 60 = 0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5(x</a:t>
            </a:r>
            <a:r>
              <a:rPr lang="en-GB" baseline="30000" dirty="0" smtClean="0"/>
              <a:t>2</a:t>
            </a:r>
            <a:r>
              <a:rPr lang="en-GB" dirty="0" smtClean="0"/>
              <a:t> + 4x – 12) = 0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    x</a:t>
            </a:r>
            <a:r>
              <a:rPr lang="en-GB" baseline="30000" dirty="0" smtClean="0"/>
              <a:t>2</a:t>
            </a:r>
            <a:r>
              <a:rPr lang="en-GB" dirty="0" smtClean="0"/>
              <a:t> + 4x – 12 = 0</a:t>
            </a:r>
          </a:p>
          <a:p>
            <a:r>
              <a:rPr lang="en-GB" dirty="0" smtClean="0"/>
              <a:t>                           (x + 6 ) ( x – 2 ) = 0</a:t>
            </a:r>
          </a:p>
          <a:p>
            <a:endParaRPr lang="en-GB" dirty="0"/>
          </a:p>
          <a:p>
            <a:r>
              <a:rPr lang="en-GB" dirty="0" smtClean="0"/>
              <a:t>                            x + 6 = 0      or     x – 2 = 0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        x = -6                  x = 2</a:t>
            </a:r>
          </a:p>
          <a:p>
            <a:r>
              <a:rPr lang="en-GB" dirty="0" err="1" smtClean="0"/>
              <a:t>Nid</a:t>
            </a:r>
            <a:r>
              <a:rPr lang="en-GB" dirty="0" smtClean="0"/>
              <a:t> </a:t>
            </a:r>
            <a:r>
              <a:rPr lang="en-GB" dirty="0" err="1" smtClean="0"/>
              <a:t>yw</a:t>
            </a:r>
            <a:r>
              <a:rPr lang="en-GB" dirty="0" smtClean="0"/>
              <a:t> x = -6 cm </a:t>
            </a:r>
            <a:r>
              <a:rPr lang="en-GB" dirty="0" err="1" smtClean="0"/>
              <a:t>yn</a:t>
            </a:r>
            <a:r>
              <a:rPr lang="en-GB" dirty="0" smtClean="0"/>
              <a:t> </a:t>
            </a:r>
            <a:r>
              <a:rPr lang="en-GB" dirty="0" err="1" smtClean="0"/>
              <a:t>bosib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yr </a:t>
            </a:r>
            <a:r>
              <a:rPr lang="en-GB" dirty="0" err="1" smtClean="0"/>
              <a:t>achos</a:t>
            </a:r>
            <a:r>
              <a:rPr lang="en-GB" dirty="0" smtClean="0"/>
              <a:t> </a:t>
            </a:r>
            <a:r>
              <a:rPr lang="en-GB" dirty="0" err="1" smtClean="0"/>
              <a:t>yma</a:t>
            </a:r>
            <a:r>
              <a:rPr lang="en-GB" dirty="0" smtClean="0"/>
              <a:t> felly </a:t>
            </a:r>
            <a:r>
              <a:rPr lang="en-GB" dirty="0" err="1" smtClean="0"/>
              <a:t>mae</a:t>
            </a:r>
            <a:r>
              <a:rPr lang="en-GB" dirty="0" smtClean="0"/>
              <a:t> x = 2cm</a:t>
            </a:r>
          </a:p>
          <a:p>
            <a:endParaRPr lang="en-GB" dirty="0"/>
          </a:p>
          <a:p>
            <a:r>
              <a:rPr lang="en-GB" dirty="0" smtClean="0"/>
              <a:t>Y </a:t>
            </a:r>
            <a:r>
              <a:rPr lang="en-GB" dirty="0" err="1" smtClean="0"/>
              <a:t>dimensiynau</a:t>
            </a:r>
            <a:r>
              <a:rPr lang="en-GB" dirty="0" smtClean="0"/>
              <a:t> </a:t>
            </a:r>
            <a:r>
              <a:rPr lang="en-GB" dirty="0" err="1" smtClean="0"/>
              <a:t>yw</a:t>
            </a:r>
            <a:r>
              <a:rPr lang="en-GB" dirty="0" smtClean="0"/>
              <a:t> 5cm </a:t>
            </a:r>
            <a:r>
              <a:rPr lang="en-GB" dirty="0" err="1" smtClean="0"/>
              <a:t>wrth</a:t>
            </a:r>
            <a:r>
              <a:rPr lang="en-GB" dirty="0" smtClean="0"/>
              <a:t> 2cm </a:t>
            </a:r>
            <a:r>
              <a:rPr lang="en-GB" dirty="0" err="1" smtClean="0"/>
              <a:t>wrth</a:t>
            </a:r>
            <a:r>
              <a:rPr lang="en-GB" dirty="0" smtClean="0"/>
              <a:t> 6cm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126</TotalTime>
  <Words>167</Words>
  <Application>Microsoft Office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galozc</cp:lastModifiedBy>
  <cp:revision>14</cp:revision>
  <dcterms:created xsi:type="dcterms:W3CDTF">2011-02-03T11:08:00Z</dcterms:created>
  <dcterms:modified xsi:type="dcterms:W3CDTF">2011-06-10T10:25:47Z</dcterms:modified>
</cp:coreProperties>
</file>